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8" r:id="rId2"/>
    <p:sldId id="271" r:id="rId3"/>
    <p:sldId id="267" r:id="rId4"/>
    <p:sldId id="273" r:id="rId5"/>
    <p:sldId id="264" r:id="rId6"/>
    <p:sldId id="270" r:id="rId7"/>
    <p:sldId id="269" r:id="rId8"/>
    <p:sldId id="259" r:id="rId9"/>
    <p:sldId id="266" r:id="rId10"/>
    <p:sldId id="263" r:id="rId11"/>
    <p:sldId id="279" r:id="rId12"/>
    <p:sldId id="258" r:id="rId13"/>
    <p:sldId id="256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FF"/>
    <a:srgbClr val="F09FF0"/>
    <a:srgbClr val="643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0"/>
    <p:restoredTop sz="94702"/>
  </p:normalViewPr>
  <p:slideViewPr>
    <p:cSldViewPr snapToGrid="0" snapToObjects="1">
      <p:cViewPr varScale="1">
        <p:scale>
          <a:sx n="42" d="100"/>
          <a:sy n="42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69BD11AD-E60C-B644-8909-EB6BB8D9B87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208002" cy="847071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_bg.jpg" descr="slide_bg.jp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8396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1284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17286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2173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4833937" y="6000353"/>
            <a:ext cx="14716128" cy="965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200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lide_bg.jpg" descr="slide_bg.jp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8" y="171109"/>
            <a:ext cx="494510" cy="502332"/>
          </a:xfrm>
          <a:prstGeom prst="rect">
            <a:avLst/>
          </a:prstGeom>
        </p:spPr>
        <p:txBody>
          <a:bodyPr lIns="71435" tIns="71435" rIns="71435" bIns="71435" anchor="ctr"/>
          <a:lstStyle>
            <a:lvl1pPr algn="r" defTabSz="821529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jpeg" descr="image2.jpe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5" y="171108"/>
            <a:ext cx="494513" cy="50233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82153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5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4"/>
            <a:ext cx="7500939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4500"/>
              </a:spcBef>
              <a:defRPr sz="3600"/>
            </a:lvl1pPr>
            <a:lvl2pPr marL="783771" indent="-440871">
              <a:spcBef>
                <a:spcPts val="4500"/>
              </a:spcBef>
              <a:defRPr sz="3600"/>
            </a:lvl2pPr>
            <a:lvl3pPr marL="1126670" indent="-440871">
              <a:spcBef>
                <a:spcPts val="4500"/>
              </a:spcBef>
              <a:defRPr sz="3600"/>
            </a:lvl3pPr>
            <a:lvl4pPr marL="1469570" indent="-440870">
              <a:spcBef>
                <a:spcPts val="4500"/>
              </a:spcBef>
              <a:defRPr sz="3600"/>
            </a:lvl4pPr>
            <a:lvl5pPr marL="1812470" indent="-440870">
              <a:spcBef>
                <a:spcPts val="45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5"/>
            <a:ext cx="7500940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2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592666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37165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4816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9261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706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151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59666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04166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48666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journal/mef03g-road-runner/blob/master/TUIK-DATA/House_Sales_Foreigners.csv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AA4B-87ED-B444-82C1-745DF15B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0" y="0"/>
            <a:ext cx="24302775" cy="13716000"/>
          </a:xfrm>
          <a:prstGeom prst="rect">
            <a:avLst/>
          </a:prstGeom>
          <a:effectLst>
            <a:outerShdw dist="508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Cover Template 01…">
            <a:extLst>
              <a:ext uri="{FF2B5EF4-FFF2-40B4-BE49-F238E27FC236}">
                <a16:creationId xmlns:a16="http://schemas.microsoft.com/office/drawing/2014/main" id="{2A0DD77E-DF8F-0448-ADA9-662420F06472}"/>
              </a:ext>
            </a:extLst>
          </p:cNvPr>
          <p:cNvSpPr txBox="1"/>
          <p:nvPr/>
        </p:nvSpPr>
        <p:spPr>
          <a:xfrm>
            <a:off x="2733675" y="1294622"/>
            <a:ext cx="8545287" cy="476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b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Turkey</a:t>
            </a: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 House </a:t>
            </a: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endParaRPr lang="tr-TR" sz="8000" b="1" spc="-180" dirty="0">
              <a:solidFill>
                <a:srgbClr val="0070C0"/>
              </a:solidFill>
              <a:latin typeface="Helvetica Neue Light"/>
              <a:ea typeface="Helvetica Neue Light"/>
              <a:sym typeface="Helvetica Neue Light"/>
            </a:endParaRP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Data Analysis</a:t>
            </a: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Road </a:t>
            </a:r>
            <a:r>
              <a:rPr lang="tr-T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Runner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Presentation Date">
            <a:extLst>
              <a:ext uri="{FF2B5EF4-FFF2-40B4-BE49-F238E27FC236}">
                <a16:creationId xmlns:a16="http://schemas.microsoft.com/office/drawing/2014/main" id="{5B040ACC-7FFB-8349-BF8D-61F508CA2AD7}"/>
              </a:ext>
            </a:extLst>
          </p:cNvPr>
          <p:cNvSpPr txBox="1"/>
          <p:nvPr/>
        </p:nvSpPr>
        <p:spPr>
          <a:xfrm>
            <a:off x="2733675" y="5918017"/>
            <a:ext cx="332578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1531">
              <a:defRPr sz="3600" spc="-1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lang="tr-T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December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2019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16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72" name="Lorem ipsum dolor sit amet, consectetur adipiscing elit."/>
          <p:cNvSpPr txBox="1"/>
          <p:nvPr/>
        </p:nvSpPr>
        <p:spPr>
          <a:xfrm>
            <a:off x="1876425" y="1278209"/>
            <a:ext cx="15438200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1531">
              <a:defRPr sz="6000" spc="-180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Turkey</a:t>
            </a:r>
            <a:r>
              <a:rPr lang="tr-TR" dirty="0"/>
              <a:t> </a:t>
            </a:r>
            <a:r>
              <a:rPr lang="tr-TR" dirty="0" err="1"/>
              <a:t>map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3E92-6438-A04F-A8CA-AAE9D907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1" y="2326079"/>
            <a:ext cx="15916274" cy="11368767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DB833C27-F5C1-7840-A6F0-044D024A55C0}"/>
              </a:ext>
            </a:extLst>
          </p:cNvPr>
          <p:cNvGrpSpPr/>
          <p:nvPr/>
        </p:nvGrpSpPr>
        <p:grpSpPr>
          <a:xfrm>
            <a:off x="976721" y="2925838"/>
            <a:ext cx="4445004" cy="4445004"/>
            <a:chOff x="352168" y="352168"/>
            <a:chExt cx="4445003" cy="4445003"/>
          </a:xfrm>
        </p:grpSpPr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7ECADE88-8213-6546-AA55-76E07DEFB627}"/>
                </a:ext>
              </a:extLst>
            </p:cNvPr>
            <p:cNvSpPr/>
            <p:nvPr/>
          </p:nvSpPr>
          <p:spPr>
            <a:xfrm rot="21000000">
              <a:off x="352168" y="352168"/>
              <a:ext cx="4445003" cy="44450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0B7D3F99-73EF-024D-9CAE-AA01DEC39642}"/>
                </a:ext>
              </a:extLst>
            </p:cNvPr>
            <p:cNvSpPr/>
            <p:nvPr/>
          </p:nvSpPr>
          <p:spPr>
            <a:xfrm rot="21000000">
              <a:off x="542668" y="542668"/>
              <a:ext cx="4064003" cy="4064003"/>
            </a:xfrm>
            <a:prstGeom prst="ellipse">
              <a:avLst/>
            </a:prstGeom>
            <a:solidFill>
              <a:srgbClr val="EF851C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Hopi generated…">
              <a:extLst>
                <a:ext uri="{FF2B5EF4-FFF2-40B4-BE49-F238E27FC236}">
                  <a16:creationId xmlns:a16="http://schemas.microsoft.com/office/drawing/2014/main" id="{653D8584-B5D3-604C-A359-F99B86235242}"/>
                </a:ext>
              </a:extLst>
            </p:cNvPr>
            <p:cNvSpPr txBox="1"/>
            <p:nvPr/>
          </p:nvSpPr>
          <p:spPr>
            <a:xfrm rot="21000000">
              <a:off x="1515090" y="1348375"/>
              <a:ext cx="2119165" cy="2452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5" tIns="71435" rIns="71435" bIns="71435" numCol="1" anchor="ctr">
              <a:spAutoFit/>
            </a:bodyPr>
            <a:lstStyle/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1.Istanbul</a:t>
              </a:r>
            </a:p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2.Antalya</a:t>
              </a:r>
            </a:p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..</a:t>
              </a:r>
            </a:p>
            <a:p>
              <a:pPr algn="l"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 10.İzmir</a:t>
              </a:r>
            </a:p>
            <a:p>
              <a:pPr algn="l"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11.Samsun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44D42D9-2901-4241-AD02-D36EC89FDFA0}"/>
              </a:ext>
            </a:extLst>
          </p:cNvPr>
          <p:cNvSpPr txBox="1"/>
          <p:nvPr/>
        </p:nvSpPr>
        <p:spPr>
          <a:xfrm>
            <a:off x="1458845" y="12004120"/>
            <a:ext cx="13188223" cy="1498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algn="l"/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Istanbul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has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the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highest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density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while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Antalya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follows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. </a:t>
            </a:r>
          </a:p>
          <a:p>
            <a:pPr algn="l"/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Although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Samsun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and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Izmir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have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the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lowest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density</a:t>
            </a:r>
            <a:endParaRPr lang="tr-TR" sz="4400" spc="-180" dirty="0">
              <a:solidFill>
                <a:schemeClr val="tx1"/>
              </a:solidFill>
              <a:latin typeface="Helvetica Neue Light"/>
              <a:ea typeface="Helvetica Neue Light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rem ipsum dolor sit amet, consectetur adipiscing elit."/>
          <p:cNvSpPr txBox="1"/>
          <p:nvPr/>
        </p:nvSpPr>
        <p:spPr>
          <a:xfrm>
            <a:off x="1612844" y="1333034"/>
            <a:ext cx="1312731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6000" spc="-1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rgbClr val="005CC5"/>
                </a:solidFill>
                <a:latin typeface="SFMono-Regular"/>
              </a:rPr>
              <a:t>Total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Numbers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per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country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since 2015</a:t>
            </a:r>
            <a:endParaRPr lang="tr-TR" dirty="0"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8" name="$1B GMV…">
            <a:extLst>
              <a:ext uri="{FF2B5EF4-FFF2-40B4-BE49-F238E27FC236}">
                <a16:creationId xmlns:a16="http://schemas.microsoft.com/office/drawing/2014/main" id="{80796146-7712-5C42-95A0-2B04E57D91F9}"/>
              </a:ext>
            </a:extLst>
          </p:cNvPr>
          <p:cNvSpPr txBox="1"/>
          <p:nvPr/>
        </p:nvSpPr>
        <p:spPr>
          <a:xfrm>
            <a:off x="1612844" y="7665968"/>
            <a:ext cx="2263424" cy="143692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 err="1">
                <a:solidFill>
                  <a:srgbClr val="643F73"/>
                </a:solidFill>
              </a:rPr>
              <a:t>Iraq</a:t>
            </a: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>
                <a:solidFill>
                  <a:srgbClr val="643F73"/>
                </a:solidFill>
              </a:rPr>
              <a:t>25.398</a:t>
            </a:r>
          </a:p>
        </p:txBody>
      </p:sp>
      <p:sp>
        <p:nvSpPr>
          <p:cNvPr id="9" name="Y">
            <a:extLst>
              <a:ext uri="{FF2B5EF4-FFF2-40B4-BE49-F238E27FC236}">
                <a16:creationId xmlns:a16="http://schemas.microsoft.com/office/drawing/2014/main" id="{A7939232-799A-7149-842C-FD4EFC14C2ED}"/>
              </a:ext>
            </a:extLst>
          </p:cNvPr>
          <p:cNvSpPr txBox="1"/>
          <p:nvPr/>
        </p:nvSpPr>
        <p:spPr>
          <a:xfrm flipH="1">
            <a:off x="2478965" y="5250449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solidFill>
                <a:srgbClr val="643F73"/>
              </a:solidFill>
            </a:endParaRPr>
          </a:p>
        </p:txBody>
      </p:sp>
      <p:sp>
        <p:nvSpPr>
          <p:cNvPr id="10" name="$1B GMV…">
            <a:extLst>
              <a:ext uri="{FF2B5EF4-FFF2-40B4-BE49-F238E27FC236}">
                <a16:creationId xmlns:a16="http://schemas.microsoft.com/office/drawing/2014/main" id="{71E83554-55D1-D349-AAA7-03905A510168}"/>
              </a:ext>
            </a:extLst>
          </p:cNvPr>
          <p:cNvSpPr txBox="1"/>
          <p:nvPr/>
        </p:nvSpPr>
        <p:spPr>
          <a:xfrm>
            <a:off x="6668362" y="7578888"/>
            <a:ext cx="2263424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643F73"/>
                </a:solidFill>
                <a:latin typeface="+mn-lt"/>
                <a:ea typeface="+mn-ea"/>
                <a:cs typeface="+mn-cs"/>
              </a:rPr>
              <a:t>Iran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643F73"/>
                </a:solidFill>
                <a:latin typeface="+mn-lt"/>
                <a:ea typeface="+mn-ea"/>
                <a:cs typeface="+mn-cs"/>
              </a:rPr>
              <a:t>10.012</a:t>
            </a: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rgbClr val="643F73"/>
              </a:solidFill>
            </a:endParaRPr>
          </a:p>
        </p:txBody>
      </p:sp>
      <p:sp>
        <p:nvSpPr>
          <p:cNvPr id="12" name="W">
            <a:extLst>
              <a:ext uri="{FF2B5EF4-FFF2-40B4-BE49-F238E27FC236}">
                <a16:creationId xmlns:a16="http://schemas.microsoft.com/office/drawing/2014/main" id="{9DF2E032-9861-514B-A545-5A3028BD86A3}"/>
              </a:ext>
            </a:extLst>
          </p:cNvPr>
          <p:cNvSpPr txBox="1"/>
          <p:nvPr/>
        </p:nvSpPr>
        <p:spPr>
          <a:xfrm flipH="1">
            <a:off x="7488224" y="53229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solidFill>
                <a:srgbClr val="643F73"/>
              </a:solidFill>
            </a:endParaRPr>
          </a:p>
        </p:txBody>
      </p:sp>
      <p:sp>
        <p:nvSpPr>
          <p:cNvPr id="14" name="$1B GMV…">
            <a:extLst>
              <a:ext uri="{FF2B5EF4-FFF2-40B4-BE49-F238E27FC236}">
                <a16:creationId xmlns:a16="http://schemas.microsoft.com/office/drawing/2014/main" id="{CAD27E91-C221-B94C-80CD-25710F08424C}"/>
              </a:ext>
            </a:extLst>
          </p:cNvPr>
          <p:cNvSpPr txBox="1"/>
          <p:nvPr/>
        </p:nvSpPr>
        <p:spPr>
          <a:xfrm>
            <a:off x="3996879" y="7675644"/>
            <a:ext cx="2263424" cy="2083260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 err="1">
                <a:solidFill>
                  <a:srgbClr val="643F73"/>
                </a:solidFill>
              </a:rPr>
              <a:t>Saudi</a:t>
            </a:r>
            <a:r>
              <a:rPr lang="tr-TR" dirty="0">
                <a:solidFill>
                  <a:srgbClr val="643F73"/>
                </a:solidFill>
              </a:rPr>
              <a:t> </a:t>
            </a:r>
            <a:r>
              <a:rPr lang="tr-TR" dirty="0" err="1">
                <a:solidFill>
                  <a:srgbClr val="643F73"/>
                </a:solidFill>
              </a:rPr>
              <a:t>Arabia</a:t>
            </a:r>
            <a:endParaRPr lang="tr-TR" dirty="0">
              <a:solidFill>
                <a:srgbClr val="643F73"/>
              </a:solidFill>
            </a:endParaRP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>
                <a:solidFill>
                  <a:srgbClr val="643F73"/>
                </a:solidFill>
              </a:rPr>
              <a:t>12.493</a:t>
            </a:r>
          </a:p>
        </p:txBody>
      </p:sp>
      <p:sp>
        <p:nvSpPr>
          <p:cNvPr id="15" name="Y">
            <a:extLst>
              <a:ext uri="{FF2B5EF4-FFF2-40B4-BE49-F238E27FC236}">
                <a16:creationId xmlns:a16="http://schemas.microsoft.com/office/drawing/2014/main" id="{3DC32EA0-225A-A245-B24A-2A0964EDD0BD}"/>
              </a:ext>
            </a:extLst>
          </p:cNvPr>
          <p:cNvSpPr txBox="1"/>
          <p:nvPr/>
        </p:nvSpPr>
        <p:spPr>
          <a:xfrm flipH="1">
            <a:off x="4863000" y="5260125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solidFill>
                <a:srgbClr val="643F73"/>
              </a:solidFill>
            </a:endParaRPr>
          </a:p>
        </p:txBody>
      </p:sp>
      <p:sp>
        <p:nvSpPr>
          <p:cNvPr id="16" name="$1B GMV…">
            <a:extLst>
              <a:ext uri="{FF2B5EF4-FFF2-40B4-BE49-F238E27FC236}">
                <a16:creationId xmlns:a16="http://schemas.microsoft.com/office/drawing/2014/main" id="{214DE67A-5CAE-C04A-95FB-87DAAAF03ECC}"/>
              </a:ext>
            </a:extLst>
          </p:cNvPr>
          <p:cNvSpPr txBox="1"/>
          <p:nvPr/>
        </p:nvSpPr>
        <p:spPr>
          <a:xfrm>
            <a:off x="9159983" y="7566360"/>
            <a:ext cx="2263424" cy="263725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 err="1">
                <a:solidFill>
                  <a:srgbClr val="643F73"/>
                </a:solidFill>
                <a:latin typeface="+mn-lt"/>
                <a:ea typeface="+mn-ea"/>
                <a:cs typeface="+mn-cs"/>
              </a:rPr>
              <a:t>Kuwait</a:t>
            </a:r>
            <a:endParaRPr lang="tr-TR" sz="4200" b="1" spc="-84" dirty="0">
              <a:solidFill>
                <a:srgbClr val="643F73"/>
              </a:solidFill>
              <a:latin typeface="+mn-lt"/>
              <a:ea typeface="+mn-ea"/>
              <a:cs typeface="+mn-cs"/>
            </a:endParaRP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643F73"/>
                </a:solidFill>
                <a:latin typeface="+mn-lt"/>
                <a:ea typeface="+mn-ea"/>
                <a:cs typeface="+mn-cs"/>
              </a:rPr>
              <a:t>9.385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lang="tr-TR" dirty="0">
              <a:solidFill>
                <a:srgbClr val="643F73"/>
              </a:solidFill>
            </a:endParaRP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>
              <a:solidFill>
                <a:srgbClr val="643F73"/>
              </a:solidFill>
            </a:endParaRPr>
          </a:p>
        </p:txBody>
      </p:sp>
      <p:sp>
        <p:nvSpPr>
          <p:cNvPr id="18" name="W">
            <a:extLst>
              <a:ext uri="{FF2B5EF4-FFF2-40B4-BE49-F238E27FC236}">
                <a16:creationId xmlns:a16="http://schemas.microsoft.com/office/drawing/2014/main" id="{EBE31A5F-7314-7344-940C-0AAF4A3E125F}"/>
              </a:ext>
            </a:extLst>
          </p:cNvPr>
          <p:cNvSpPr txBox="1"/>
          <p:nvPr/>
        </p:nvSpPr>
        <p:spPr>
          <a:xfrm flipH="1">
            <a:off x="9960380" y="53229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solidFill>
                <a:srgbClr val="643F73"/>
              </a:solidFill>
            </a:endParaRPr>
          </a:p>
        </p:txBody>
      </p:sp>
      <p:sp>
        <p:nvSpPr>
          <p:cNvPr id="22" name="$1B GMV…">
            <a:extLst>
              <a:ext uri="{FF2B5EF4-FFF2-40B4-BE49-F238E27FC236}">
                <a16:creationId xmlns:a16="http://schemas.microsoft.com/office/drawing/2014/main" id="{8AAE086C-AC2A-CD48-9250-7472AF54C74B}"/>
              </a:ext>
            </a:extLst>
          </p:cNvPr>
          <p:cNvSpPr txBox="1"/>
          <p:nvPr/>
        </p:nvSpPr>
        <p:spPr>
          <a:xfrm>
            <a:off x="11582947" y="7507552"/>
            <a:ext cx="2263424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 err="1">
                <a:solidFill>
                  <a:srgbClr val="F09FF0"/>
                </a:solidFill>
                <a:latin typeface="+mn-lt"/>
                <a:ea typeface="+mn-ea"/>
                <a:cs typeface="+mn-cs"/>
              </a:rPr>
              <a:t>Russia</a:t>
            </a:r>
            <a:endParaRPr lang="tr-TR" sz="4200" b="1" spc="-84" dirty="0">
              <a:solidFill>
                <a:srgbClr val="F09FF0"/>
              </a:solidFill>
              <a:latin typeface="+mn-lt"/>
              <a:ea typeface="+mn-ea"/>
              <a:cs typeface="+mn-cs"/>
            </a:endParaRP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F09FF0"/>
                </a:solidFill>
                <a:latin typeface="+mn-lt"/>
                <a:ea typeface="+mn-ea"/>
                <a:cs typeface="+mn-cs"/>
              </a:rPr>
              <a:t>9.119</a:t>
            </a: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24" name="W">
            <a:extLst>
              <a:ext uri="{FF2B5EF4-FFF2-40B4-BE49-F238E27FC236}">
                <a16:creationId xmlns:a16="http://schemas.microsoft.com/office/drawing/2014/main" id="{1AB66B06-CC1A-754D-92AA-26B97AA9735D}"/>
              </a:ext>
            </a:extLst>
          </p:cNvPr>
          <p:cNvSpPr txBox="1"/>
          <p:nvPr/>
        </p:nvSpPr>
        <p:spPr>
          <a:xfrm flipH="1">
            <a:off x="12383344" y="5264160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5" name="$1B GMV…">
            <a:extLst>
              <a:ext uri="{FF2B5EF4-FFF2-40B4-BE49-F238E27FC236}">
                <a16:creationId xmlns:a16="http://schemas.microsoft.com/office/drawing/2014/main" id="{1D37EC32-0DD3-CD45-A901-913A8DC983A2}"/>
              </a:ext>
            </a:extLst>
          </p:cNvPr>
          <p:cNvSpPr txBox="1"/>
          <p:nvPr/>
        </p:nvSpPr>
        <p:spPr>
          <a:xfrm>
            <a:off x="13916776" y="7624855"/>
            <a:ext cx="3211080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F09FF0"/>
                </a:solidFill>
                <a:latin typeface="+mn-lt"/>
                <a:ea typeface="+mn-ea"/>
                <a:cs typeface="+mn-cs"/>
              </a:rPr>
              <a:t>Afghanistan6.686</a:t>
            </a:r>
            <a:endParaRPr lang="tr-TR" dirty="0">
              <a:solidFill>
                <a:srgbClr val="F09FF0"/>
              </a:solidFill>
            </a:endParaRP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sp>
        <p:nvSpPr>
          <p:cNvPr id="27" name="W">
            <a:extLst>
              <a:ext uri="{FF2B5EF4-FFF2-40B4-BE49-F238E27FC236}">
                <a16:creationId xmlns:a16="http://schemas.microsoft.com/office/drawing/2014/main" id="{57A4F338-EBE7-3243-A37B-2FDC203B2E6C}"/>
              </a:ext>
            </a:extLst>
          </p:cNvPr>
          <p:cNvSpPr txBox="1"/>
          <p:nvPr/>
        </p:nvSpPr>
        <p:spPr>
          <a:xfrm flipH="1">
            <a:off x="15167507" y="5245261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9" name="$1B GMV…">
            <a:extLst>
              <a:ext uri="{FF2B5EF4-FFF2-40B4-BE49-F238E27FC236}">
                <a16:creationId xmlns:a16="http://schemas.microsoft.com/office/drawing/2014/main" id="{40F10FF4-1C12-EB4C-887F-6C0F6452AC32}"/>
              </a:ext>
            </a:extLst>
          </p:cNvPr>
          <p:cNvSpPr txBox="1"/>
          <p:nvPr/>
        </p:nvSpPr>
        <p:spPr>
          <a:xfrm>
            <a:off x="17365148" y="7603483"/>
            <a:ext cx="2384034" cy="143692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>
                <a:solidFill>
                  <a:srgbClr val="FFC6FF"/>
                </a:solidFill>
              </a:rPr>
              <a:t>Germany</a:t>
            </a: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>
                <a:solidFill>
                  <a:srgbClr val="FFC6FF"/>
                </a:solidFill>
              </a:rPr>
              <a:t>5.643</a:t>
            </a:r>
          </a:p>
        </p:txBody>
      </p:sp>
      <p:sp>
        <p:nvSpPr>
          <p:cNvPr id="30" name="Y">
            <a:extLst>
              <a:ext uri="{FF2B5EF4-FFF2-40B4-BE49-F238E27FC236}">
                <a16:creationId xmlns:a16="http://schemas.microsoft.com/office/drawing/2014/main" id="{780B274C-3DF2-2B40-AE53-A2E5D67E2D49}"/>
              </a:ext>
            </a:extLst>
          </p:cNvPr>
          <p:cNvSpPr txBox="1"/>
          <p:nvPr/>
        </p:nvSpPr>
        <p:spPr>
          <a:xfrm flipH="1">
            <a:off x="18231269" y="4999703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32" name="$1B GMV…">
            <a:extLst>
              <a:ext uri="{FF2B5EF4-FFF2-40B4-BE49-F238E27FC236}">
                <a16:creationId xmlns:a16="http://schemas.microsoft.com/office/drawing/2014/main" id="{F4370CDA-9110-4447-ABEB-7136395713EA}"/>
              </a:ext>
            </a:extLst>
          </p:cNvPr>
          <p:cNvSpPr txBox="1"/>
          <p:nvPr/>
        </p:nvSpPr>
        <p:spPr>
          <a:xfrm>
            <a:off x="20124007" y="7566352"/>
            <a:ext cx="2530865" cy="2083260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FFC6FF"/>
                </a:solidFill>
                <a:latin typeface="+mn-lt"/>
                <a:ea typeface="+mn-ea"/>
                <a:cs typeface="+mn-cs"/>
              </a:rPr>
              <a:t>United </a:t>
            </a:r>
            <a:r>
              <a:rPr lang="tr-TR" sz="4200" b="1" spc="-84" dirty="0" err="1">
                <a:solidFill>
                  <a:srgbClr val="FFC6FF"/>
                </a:solidFill>
                <a:latin typeface="+mn-lt"/>
                <a:ea typeface="+mn-ea"/>
                <a:cs typeface="+mn-cs"/>
              </a:rPr>
              <a:t>Kingdom</a:t>
            </a:r>
            <a:endParaRPr lang="tr-TR" sz="4200" b="1" spc="-84" dirty="0">
              <a:solidFill>
                <a:srgbClr val="FFC6FF"/>
              </a:solidFill>
              <a:latin typeface="+mn-lt"/>
              <a:ea typeface="+mn-ea"/>
              <a:cs typeface="+mn-cs"/>
            </a:endParaRP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FFC6FF"/>
                </a:solidFill>
                <a:latin typeface="+mn-lt"/>
                <a:ea typeface="+mn-ea"/>
                <a:cs typeface="+mn-cs"/>
              </a:rPr>
              <a:t>5.026</a:t>
            </a:r>
          </a:p>
        </p:txBody>
      </p:sp>
      <p:sp>
        <p:nvSpPr>
          <p:cNvPr id="33" name="Y">
            <a:extLst>
              <a:ext uri="{FF2B5EF4-FFF2-40B4-BE49-F238E27FC236}">
                <a16:creationId xmlns:a16="http://schemas.microsoft.com/office/drawing/2014/main" id="{36D7FBF2-967D-7F40-9656-144E687DE7FC}"/>
              </a:ext>
            </a:extLst>
          </p:cNvPr>
          <p:cNvSpPr txBox="1"/>
          <p:nvPr/>
        </p:nvSpPr>
        <p:spPr>
          <a:xfrm flipH="1">
            <a:off x="21223670" y="5134259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39D47-3126-1C4B-859D-6A57828679DA}"/>
              </a:ext>
            </a:extLst>
          </p:cNvPr>
          <p:cNvSpPr txBox="1"/>
          <p:nvPr/>
        </p:nvSpPr>
        <p:spPr>
          <a:xfrm>
            <a:off x="1102816" y="3526102"/>
            <a:ext cx="13165461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countries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whose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total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sales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is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more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than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5k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A8632E0D-B652-BF4E-8FD0-8FCE4127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611" y="5045145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674E3E6D-1E70-7749-8D0D-F8D7736DD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7346" y="5045145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EA7C1524-CB7E-6D46-A8B2-3DD7A2C06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15739" y="5045146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" descr="Image">
            <a:extLst>
              <a:ext uri="{FF2B5EF4-FFF2-40B4-BE49-F238E27FC236}">
                <a16:creationId xmlns:a16="http://schemas.microsoft.com/office/drawing/2014/main" id="{4DC666F4-C507-1C4A-8C8D-4D51D2A82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34132" y="5045145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02C985D1-D581-4F4E-BE79-85FF2D6C4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0308" y="5045145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04DDD421-296C-9347-A605-5FE672A48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701" y="5045144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Image" descr="Image">
            <a:extLst>
              <a:ext uri="{FF2B5EF4-FFF2-40B4-BE49-F238E27FC236}">
                <a16:creationId xmlns:a16="http://schemas.microsoft.com/office/drawing/2014/main" id="{AEE30133-E675-E24B-B684-FD05DF6AB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65148" y="5069738"/>
            <a:ext cx="2086247" cy="2345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>
            <a:extLst>
              <a:ext uri="{FF2B5EF4-FFF2-40B4-BE49-F238E27FC236}">
                <a16:creationId xmlns:a16="http://schemas.microsoft.com/office/drawing/2014/main" id="{E4ED6FA5-FABA-7240-A787-724926BF5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3470" y="5045144"/>
            <a:ext cx="2086247" cy="23454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40201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4" name="Lorem ipsum dolor sit amet, consectetur adipiscing elit. Donec pharetra in lorem non gravida. Nulla gravida dui quis est tincidunt, vel efficitur lacus pulvinar."/>
          <p:cNvSpPr txBox="1"/>
          <p:nvPr/>
        </p:nvSpPr>
        <p:spPr>
          <a:xfrm>
            <a:off x="3047531" y="5400871"/>
            <a:ext cx="18288937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alphaModFix amt="4000"/>
            <a:extLst/>
          </a:blip>
          <a:stretch>
            <a:fillRect/>
          </a:stretch>
        </p:blipFill>
        <p:spPr>
          <a:xfrm>
            <a:off x="895578" y="1417320"/>
            <a:ext cx="1213930" cy="10779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alphaModFix amt="4000"/>
            <a:extLst/>
          </a:blip>
          <a:stretch>
            <a:fillRect/>
          </a:stretch>
        </p:blipFill>
        <p:spPr>
          <a:xfrm rot="10800000">
            <a:off x="21715171" y="11818619"/>
            <a:ext cx="1846873" cy="1640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C6E81-77D8-A045-9AD1-839A80E1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08" y="1790350"/>
            <a:ext cx="19547000" cy="102568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B8880A5-7BC9-0B47-A377-DC10C02B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845" y="2500725"/>
            <a:ext cx="1084101" cy="1085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CB7AEC5-6948-7340-8E20-B9C21101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894" y="5030786"/>
            <a:ext cx="886001" cy="827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5EE57-A206-CA4C-A3F1-70C224D01190}"/>
              </a:ext>
            </a:extLst>
          </p:cNvPr>
          <p:cNvSpPr txBox="1"/>
          <p:nvPr/>
        </p:nvSpPr>
        <p:spPr>
          <a:xfrm>
            <a:off x="3479643" y="2160400"/>
            <a:ext cx="6928177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Thank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you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for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listening</a:t>
            </a:r>
            <a:endParaRPr kumimoji="0" lang="tr-TR" sz="4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AC5B5-BEE6-2242-87C4-E479E64CF0F4}"/>
              </a:ext>
            </a:extLst>
          </p:cNvPr>
          <p:cNvSpPr/>
          <p:nvPr/>
        </p:nvSpPr>
        <p:spPr>
          <a:xfrm rot="695916">
            <a:off x="4454225" y="6984720"/>
            <a:ext cx="6830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Bilgehan Kıran Çelebi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88FBC-173E-6A42-A8EE-4C9037427C21}"/>
              </a:ext>
            </a:extLst>
          </p:cNvPr>
          <p:cNvSpPr/>
          <p:nvPr/>
        </p:nvSpPr>
        <p:spPr>
          <a:xfrm rot="17869282">
            <a:off x="11224617" y="4464464"/>
            <a:ext cx="3094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Emre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Usta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9321-7BA5-8D4F-AE0E-0718FBB05F94}"/>
              </a:ext>
            </a:extLst>
          </p:cNvPr>
          <p:cNvSpPr/>
          <p:nvPr/>
        </p:nvSpPr>
        <p:spPr>
          <a:xfrm rot="283864">
            <a:off x="13880860" y="7437217"/>
            <a:ext cx="3954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Gökhan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Koca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E5408-6747-914A-805F-DB58E79794F6}"/>
              </a:ext>
            </a:extLst>
          </p:cNvPr>
          <p:cNvSpPr/>
          <p:nvPr/>
        </p:nvSpPr>
        <p:spPr>
          <a:xfrm rot="20158279">
            <a:off x="12855389" y="5388183"/>
            <a:ext cx="4247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Tuğçe</a:t>
            </a:r>
            <a:r>
              <a:rPr lang="tr-TR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Aydın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5BD98-4FFE-7F48-B0F0-62E29BD2223E}"/>
              </a:ext>
            </a:extLst>
          </p:cNvPr>
          <p:cNvSpPr/>
          <p:nvPr/>
        </p:nvSpPr>
        <p:spPr>
          <a:xfrm rot="2269733">
            <a:off x="6750815" y="4805298"/>
            <a:ext cx="4261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Erkan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Tekingül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+mj-lt"/>
              <a:cs typeface="Baghdad" pitchFamily="2" charset="-78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5D174236-2F6B-CF42-9A78-293D47A9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6234" y="6855655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pi Comprises 15%…"/>
          <p:cNvSpPr txBox="1"/>
          <p:nvPr/>
        </p:nvSpPr>
        <p:spPr>
          <a:xfrm>
            <a:off x="1901521" y="4023671"/>
            <a:ext cx="15738779" cy="91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4" tIns="71434" rIns="71434" bIns="71434">
            <a:spAutoFit/>
          </a:bodyPr>
          <a:lstStyle>
            <a:lvl1pPr algn="l" defTabSz="821529">
              <a:defRPr sz="5000" spc="-99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have</a:t>
            </a:r>
            <a:r>
              <a:rPr lang="tr-TR" b="1" dirty="0"/>
              <a:t> as </a:t>
            </a:r>
            <a:r>
              <a:rPr lang="tr-TR" b="1" dirty="0" err="1"/>
              <a:t>source</a:t>
            </a:r>
            <a:r>
              <a:rPr lang="tr-TR" b="1" dirty="0"/>
              <a:t> data?</a:t>
            </a:r>
            <a:endParaRPr b="1" dirty="0"/>
          </a:p>
        </p:txBody>
      </p:sp>
      <p:sp>
        <p:nvSpPr>
          <p:cNvPr id="220" name="Hopi Comprises 15%…"/>
          <p:cNvSpPr txBox="1"/>
          <p:nvPr/>
        </p:nvSpPr>
        <p:spPr>
          <a:xfrm>
            <a:off x="13672151" y="5587827"/>
            <a:ext cx="5915245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000" spc="-79" dirty="0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  <a:hlinkClick r:id="rId2" tooltip="House_Sales_Foreigner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House Sales Foreigners</a:t>
            </a:r>
            <a:endParaRPr lang="tr-TR" sz="4000" spc="-79" dirty="0">
              <a:solidFill>
                <a:srgbClr val="FC6621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1" algn="l" defTabSz="821529">
              <a:defRPr sz="4000" b="1" spc="-79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Year,Province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,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sales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counts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per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month</a:t>
            </a:r>
            <a:endParaRPr sz="4000" spc="-79" dirty="0">
              <a:solidFill>
                <a:schemeClr val="tx1"/>
              </a:solidFill>
              <a:latin typeface="Helvetica Neue Light"/>
              <a:ea typeface="Helvetica Neue Light"/>
            </a:endParaRPr>
          </a:p>
        </p:txBody>
      </p:sp>
      <p:sp>
        <p:nvSpPr>
          <p:cNvPr id="221" name="Hopi Comprises 15%…"/>
          <p:cNvSpPr txBox="1"/>
          <p:nvPr/>
        </p:nvSpPr>
        <p:spPr>
          <a:xfrm>
            <a:off x="13672151" y="8562579"/>
            <a:ext cx="6824041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0E68A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Nationalities</a:t>
            </a:r>
            <a:endParaRPr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Year,Country</a:t>
            </a:r>
            <a:r>
              <a:rPr lang="tr-TR" sz="4000" dirty="0"/>
              <a:t>, 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counts</a:t>
            </a:r>
            <a:r>
              <a:rPr lang="tr-TR" sz="4000" dirty="0"/>
              <a:t> </a:t>
            </a:r>
            <a:r>
              <a:rPr lang="tr-TR" sz="4000" dirty="0" err="1"/>
              <a:t>per</a:t>
            </a:r>
            <a:r>
              <a:rPr lang="tr-TR" sz="4000" dirty="0"/>
              <a:t> </a:t>
            </a:r>
            <a:r>
              <a:rPr lang="tr-TR" sz="4000" dirty="0" err="1"/>
              <a:t>Months</a:t>
            </a:r>
            <a:endParaRPr sz="4000" dirty="0"/>
          </a:p>
        </p:txBody>
      </p:sp>
      <p:sp>
        <p:nvSpPr>
          <p:cNvPr id="223" name="Hopi Comprises 15%…"/>
          <p:cNvSpPr txBox="1"/>
          <p:nvPr/>
        </p:nvSpPr>
        <p:spPr>
          <a:xfrm>
            <a:off x="1901521" y="8715427"/>
            <a:ext cx="4990077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E71E89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Gender</a:t>
            </a:r>
            <a:endParaRPr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Year,City,Female,Male</a:t>
            </a:r>
            <a:r>
              <a:rPr lang="tr-TR" sz="4000" dirty="0"/>
              <a:t>,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Common,Other,Total</a:t>
            </a:r>
            <a:endParaRPr sz="4000" dirty="0"/>
          </a:p>
        </p:txBody>
      </p:sp>
      <p:sp>
        <p:nvSpPr>
          <p:cNvPr id="224" name="Hopi Comprises 15%…"/>
          <p:cNvSpPr txBox="1"/>
          <p:nvPr/>
        </p:nvSpPr>
        <p:spPr>
          <a:xfrm>
            <a:off x="1901521" y="5587827"/>
            <a:ext cx="11573610" cy="26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F3C05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Provinced</a:t>
            </a:r>
            <a:r>
              <a:rPr lang="tr-TR" dirty="0"/>
              <a:t> </a:t>
            </a:r>
            <a:r>
              <a:rPr lang="tr-TR" dirty="0" err="1"/>
              <a:t>based</a:t>
            </a:r>
            <a:endParaRPr lang="tr-TR"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Year;Month;Province;Mortgaged_FirstHand_Sale</a:t>
            </a:r>
            <a:r>
              <a:rPr lang="tr-TR" sz="4000" dirty="0"/>
              <a:t>;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Mortgaged_SecondHand_Sale;Other_FirstHand_Sale</a:t>
            </a:r>
            <a:r>
              <a:rPr lang="tr-TR" sz="4000" dirty="0"/>
              <a:t>;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Other_SecondHand_Sale</a:t>
            </a:r>
            <a:endParaRPr lang="tr-TR" sz="4000" dirty="0"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8" name="Hopi’s data is 2-3x more valuable than the industry"/>
          <p:cNvSpPr txBox="1"/>
          <p:nvPr/>
        </p:nvSpPr>
        <p:spPr>
          <a:xfrm>
            <a:off x="4572000" y="1504249"/>
            <a:ext cx="15240000" cy="137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5" tIns="71435" rIns="71435" bIns="71435">
            <a:spAutoFit/>
          </a:bodyPr>
          <a:lstStyle/>
          <a:p>
            <a:pPr defTabSz="821529">
              <a:defRPr sz="4000" spc="-7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tr-TR" sz="4000" b="1" dirty="0">
                <a:sym typeface="Helvetica Neue Medium"/>
              </a:rPr>
              <a:t>Total </a:t>
            </a:r>
            <a:r>
              <a:rPr lang="tr-TR" sz="4000" b="1" dirty="0" err="1">
                <a:sym typeface="Helvetica Neue Medium"/>
              </a:rPr>
              <a:t>Sales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Numbers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through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Years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by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Sales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Type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</a:rPr>
              <a:t>between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</a:rPr>
              <a:t>years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</a:rPr>
              <a:t> 2013-2019 </a:t>
            </a:r>
            <a:endParaRPr sz="4000" b="1" spc="-79" dirty="0">
              <a:latin typeface="Helvetica Neue Medium"/>
              <a:ea typeface="Helvetica Neue Medium"/>
              <a:cs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1D24A-C3F4-7A48-80CA-53B4965E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06" y="4567506"/>
            <a:ext cx="11223594" cy="8016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D2EE9-750F-EA4A-A689-6838809D5053}"/>
              </a:ext>
            </a:extLst>
          </p:cNvPr>
          <p:cNvSpPr txBox="1"/>
          <p:nvPr/>
        </p:nvSpPr>
        <p:spPr>
          <a:xfrm>
            <a:off x="1266825" y="3141391"/>
            <a:ext cx="9319856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algn="l"/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The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payment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type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distribution</a:t>
            </a:r>
            <a:endParaRPr lang="tr-TR" b="1" dirty="0">
              <a:solidFill>
                <a:srgbClr val="005CC5"/>
              </a:solidFill>
              <a:latin typeface="SFMono-Regular"/>
            </a:endParaRP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0DD9AF57-93D3-FA4C-8D2C-D243A825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6400" y="4217515"/>
            <a:ext cx="3302001" cy="37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$1B GMV…">
            <a:extLst>
              <a:ext uri="{FF2B5EF4-FFF2-40B4-BE49-F238E27FC236}">
                <a16:creationId xmlns:a16="http://schemas.microsoft.com/office/drawing/2014/main" id="{E453A1FC-E920-124F-A453-1B0074E1829E}"/>
              </a:ext>
            </a:extLst>
          </p:cNvPr>
          <p:cNvSpPr txBox="1"/>
          <p:nvPr/>
        </p:nvSpPr>
        <p:spPr>
          <a:xfrm>
            <a:off x="12717400" y="8009824"/>
            <a:ext cx="5080001" cy="1898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2.671.524</a:t>
            </a:r>
            <a:endParaRPr dirty="0"/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Mortgaged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summary</a:t>
            </a:r>
            <a:endParaRPr dirty="0"/>
          </a:p>
        </p:txBody>
      </p:sp>
      <p:sp>
        <p:nvSpPr>
          <p:cNvPr id="18" name="Y">
            <a:extLst>
              <a:ext uri="{FF2B5EF4-FFF2-40B4-BE49-F238E27FC236}">
                <a16:creationId xmlns:a16="http://schemas.microsoft.com/office/drawing/2014/main" id="{D2E9F046-0EE9-714F-B702-829E634958F1}"/>
              </a:ext>
            </a:extLst>
          </p:cNvPr>
          <p:cNvSpPr txBox="1"/>
          <p:nvPr/>
        </p:nvSpPr>
        <p:spPr>
          <a:xfrm>
            <a:off x="14735718" y="5148675"/>
            <a:ext cx="1043363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M</a:t>
            </a:r>
            <a:endParaRPr dirty="0"/>
          </a:p>
        </p:txBody>
      </p:sp>
      <p:sp>
        <p:nvSpPr>
          <p:cNvPr id="19" name="$1B GMV…">
            <a:extLst>
              <a:ext uri="{FF2B5EF4-FFF2-40B4-BE49-F238E27FC236}">
                <a16:creationId xmlns:a16="http://schemas.microsoft.com/office/drawing/2014/main" id="{593D6FBA-BE04-0443-9585-048F5BE5F86F}"/>
              </a:ext>
            </a:extLst>
          </p:cNvPr>
          <p:cNvSpPr txBox="1"/>
          <p:nvPr/>
        </p:nvSpPr>
        <p:spPr>
          <a:xfrm>
            <a:off x="18037719" y="8089830"/>
            <a:ext cx="5080000" cy="245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5.932.005</a:t>
            </a:r>
            <a:endParaRPr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payment</a:t>
            </a:r>
            <a:r>
              <a:rPr lang="tr-TR" dirty="0"/>
              <a:t> </a:t>
            </a:r>
            <a:r>
              <a:rPr lang="tr-TR" dirty="0" err="1"/>
              <a:t>Sales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Summary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A5C927CC-2C47-6E4E-9A5E-163CF44BE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6719" y="4297521"/>
            <a:ext cx="3302000" cy="37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W">
            <a:extLst>
              <a:ext uri="{FF2B5EF4-FFF2-40B4-BE49-F238E27FC236}">
                <a16:creationId xmlns:a16="http://schemas.microsoft.com/office/drawing/2014/main" id="{396A843A-7DFB-1B4E-B079-9A3AF0A154A4}"/>
              </a:ext>
            </a:extLst>
          </p:cNvPr>
          <p:cNvSpPr txBox="1"/>
          <p:nvPr/>
        </p:nvSpPr>
        <p:spPr>
          <a:xfrm>
            <a:off x="20121762" y="5228681"/>
            <a:ext cx="911915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O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8ACE0-501B-4F4B-8D00-D00C62E8A388}"/>
              </a:ext>
            </a:extLst>
          </p:cNvPr>
          <p:cNvSpPr txBox="1"/>
          <p:nvPr/>
        </p:nvSpPr>
        <p:spPr>
          <a:xfrm>
            <a:off x="11544300" y="10238060"/>
            <a:ext cx="13434566" cy="1621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dirty="0"/>
              <a:t>31,1 % of total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through</a:t>
            </a:r>
            <a:r>
              <a:rPr lang="tr-TR" dirty="0"/>
              <a:t> 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dirty="0" err="1"/>
              <a:t>mortgage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kumimoji="0" lang="tr-TR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8547A7-D223-F843-B550-CFEFF7E6322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25500" cy="20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638941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 dirty="0">
                          <a:effectLst/>
                        </a:rPr>
                        <a:t>5932005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61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E149ED-4CE7-AD4C-B09F-2AF42EAE1FB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25500" cy="20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09294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 dirty="0">
                          <a:effectLst/>
                        </a:rPr>
                        <a:t>5932005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39726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rem ipsum dolor sit amet, consectetur adipiscing elit."/>
          <p:cNvSpPr txBox="1"/>
          <p:nvPr/>
        </p:nvSpPr>
        <p:spPr>
          <a:xfrm>
            <a:off x="233165" y="1533059"/>
            <a:ext cx="2290434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6000" spc="-1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rgbClr val="005CC5"/>
                </a:solidFill>
                <a:latin typeface="SFMono-Regular"/>
              </a:rPr>
              <a:t>Total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Numbers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Comparising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Five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most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populated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Cities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and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the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Others</a:t>
            </a:r>
            <a:endParaRPr lang="tr-TR" dirty="0"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5CD1F16-37DB-6E4C-A94A-ABF3C40E5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07250" y="3624251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$1B GMV…">
            <a:extLst>
              <a:ext uri="{FF2B5EF4-FFF2-40B4-BE49-F238E27FC236}">
                <a16:creationId xmlns:a16="http://schemas.microsoft.com/office/drawing/2014/main" id="{80796146-7712-5C42-95A0-2B04E57D91F9}"/>
              </a:ext>
            </a:extLst>
          </p:cNvPr>
          <p:cNvSpPr txBox="1"/>
          <p:nvPr/>
        </p:nvSpPr>
        <p:spPr>
          <a:xfrm>
            <a:off x="15507250" y="6281280"/>
            <a:ext cx="2263424" cy="245259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3729838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House  </a:t>
            </a:r>
            <a:r>
              <a:rPr lang="tr-TR" dirty="0" err="1"/>
              <a:t>sales</a:t>
            </a:r>
            <a:r>
              <a:rPr lang="tr-TR" dirty="0"/>
              <a:t> in 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Cities</a:t>
            </a:r>
            <a:endParaRPr dirty="0"/>
          </a:p>
        </p:txBody>
      </p:sp>
      <p:sp>
        <p:nvSpPr>
          <p:cNvPr id="9" name="Y">
            <a:extLst>
              <a:ext uri="{FF2B5EF4-FFF2-40B4-BE49-F238E27FC236}">
                <a16:creationId xmlns:a16="http://schemas.microsoft.com/office/drawing/2014/main" id="{A7939232-799A-7149-842C-FD4EFC14C2ED}"/>
              </a:ext>
            </a:extLst>
          </p:cNvPr>
          <p:cNvSpPr txBox="1"/>
          <p:nvPr/>
        </p:nvSpPr>
        <p:spPr>
          <a:xfrm flipH="1">
            <a:off x="16373371" y="3865761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B</a:t>
            </a:r>
            <a:endParaRPr dirty="0"/>
          </a:p>
        </p:txBody>
      </p:sp>
      <p:sp>
        <p:nvSpPr>
          <p:cNvPr id="10" name="$1B GMV…">
            <a:extLst>
              <a:ext uri="{FF2B5EF4-FFF2-40B4-BE49-F238E27FC236}">
                <a16:creationId xmlns:a16="http://schemas.microsoft.com/office/drawing/2014/main" id="{71E83554-55D1-D349-AAA7-03905A510168}"/>
              </a:ext>
            </a:extLst>
          </p:cNvPr>
          <p:cNvSpPr txBox="1"/>
          <p:nvPr/>
        </p:nvSpPr>
        <p:spPr>
          <a:xfrm>
            <a:off x="18653867" y="6083312"/>
            <a:ext cx="2263424" cy="356058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1389747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3600" spc="-72" dirty="0">
                <a:solidFill>
                  <a:srgbClr val="3AB44A"/>
                </a:solidFill>
                <a:latin typeface="Helvetica Neue Light"/>
                <a:ea typeface="Helvetica Neue Light"/>
              </a:rPr>
              <a:t>House </a:t>
            </a: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sales</a:t>
            </a:r>
            <a:r>
              <a:rPr lang="tr-TR" sz="3600" spc="-72" dirty="0">
                <a:solidFill>
                  <a:srgbClr val="3AB44A"/>
                </a:solidFill>
                <a:latin typeface="Helvetica Neue Light"/>
                <a:ea typeface="Helvetica Neue Light"/>
              </a:rPr>
              <a:t> in </a:t>
            </a: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Other</a:t>
            </a:r>
            <a:r>
              <a:rPr lang="tr-TR" sz="3600" spc="-72" dirty="0">
                <a:solidFill>
                  <a:srgbClr val="3AB44A"/>
                </a:solidFill>
                <a:latin typeface="Helvetica Neue Light"/>
                <a:ea typeface="Helvetica Neue Light"/>
              </a:rPr>
              <a:t> </a:t>
            </a: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cities</a:t>
            </a:r>
            <a:endParaRPr lang="tr-TR" sz="3600" spc="-72" dirty="0">
              <a:solidFill>
                <a:srgbClr val="3AB44A"/>
              </a:solidFill>
              <a:latin typeface="Helvetica Neue Light"/>
              <a:ea typeface="Helvetica Neue Light"/>
            </a:endParaRP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1C68E5E3-3C9C-1D46-9602-8A754997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3332" y="3523039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W">
            <a:extLst>
              <a:ext uri="{FF2B5EF4-FFF2-40B4-BE49-F238E27FC236}">
                <a16:creationId xmlns:a16="http://schemas.microsoft.com/office/drawing/2014/main" id="{9DF2E032-9861-514B-A545-5A3028BD86A3}"/>
              </a:ext>
            </a:extLst>
          </p:cNvPr>
          <p:cNvSpPr txBox="1"/>
          <p:nvPr/>
        </p:nvSpPr>
        <p:spPr>
          <a:xfrm flipH="1">
            <a:off x="19473729" y="3827392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E2753-FE35-3D4A-BDEF-953AA7414B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69" y="2846777"/>
            <a:ext cx="12603228" cy="947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4F352-E392-DC47-B542-827245004E21}"/>
              </a:ext>
            </a:extLst>
          </p:cNvPr>
          <p:cNvSpPr txBox="1"/>
          <p:nvPr/>
        </p:nvSpPr>
        <p:spPr>
          <a:xfrm>
            <a:off x="13057593" y="11777783"/>
            <a:ext cx="10079918" cy="636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3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*</a:t>
            </a:r>
            <a:r>
              <a:rPr lang="tr-TR" sz="3200" i="1" dirty="0" err="1"/>
              <a:t>Istanbul</a:t>
            </a:r>
            <a:r>
              <a:rPr lang="tr-TR" sz="3200" i="1" dirty="0"/>
              <a:t>, Ankara, </a:t>
            </a:r>
            <a:r>
              <a:rPr lang="tr-TR" sz="3200" i="1" dirty="0" err="1"/>
              <a:t>Izmir</a:t>
            </a:r>
            <a:r>
              <a:rPr lang="tr-TR" sz="3200" i="1" dirty="0"/>
              <a:t>, Bursa, Antalya</a:t>
            </a:r>
            <a:r>
              <a:rPr kumimoji="0" lang="tr-TR" sz="3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76" name="Lorem ipsum dolor sit amet,…"/>
          <p:cNvSpPr txBox="1"/>
          <p:nvPr/>
        </p:nvSpPr>
        <p:spPr>
          <a:xfrm>
            <a:off x="1904999" y="3397184"/>
            <a:ext cx="11811001" cy="229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7000" b="1" dirty="0">
                <a:sym typeface="Helvetica Neue Light"/>
              </a:rPr>
              <a:t>House </a:t>
            </a:r>
            <a:r>
              <a:rPr lang="tr-TR" sz="7000" b="1" dirty="0" err="1">
                <a:sym typeface="Helvetica Neue Light"/>
              </a:rPr>
              <a:t>Sales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to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by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gender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between</a:t>
            </a:r>
            <a:r>
              <a:rPr lang="tr-TR" sz="7000" b="1" dirty="0">
                <a:sym typeface="Helvetica Neue Light"/>
              </a:rPr>
              <a:t> 2014 </a:t>
            </a:r>
            <a:r>
              <a:rPr lang="tr-TR" sz="7000" b="1" dirty="0" err="1">
                <a:sym typeface="Helvetica Neue Light"/>
              </a:rPr>
              <a:t>and</a:t>
            </a:r>
            <a:r>
              <a:rPr lang="tr-TR" sz="7000" b="1" dirty="0">
                <a:sym typeface="Helvetica Neue Light"/>
              </a:rPr>
              <a:t> 2018</a:t>
            </a:r>
            <a:endParaRPr dirty="0"/>
          </a:p>
        </p:txBody>
      </p:sp>
      <p:sp>
        <p:nvSpPr>
          <p:cNvPr id="178" name="Sed a turpis quis turpis gravida viverra ac vitae massa.…"/>
          <p:cNvSpPr txBox="1"/>
          <p:nvPr/>
        </p:nvSpPr>
        <p:spPr>
          <a:xfrm>
            <a:off x="1904999" y="6377900"/>
            <a:ext cx="10953062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>
                <a:solidFill>
                  <a:srgbClr val="0070C0"/>
                </a:solidFill>
              </a:rPr>
              <a:t>An </a:t>
            </a:r>
            <a:r>
              <a:rPr lang="tr-TR" dirty="0" err="1">
                <a:solidFill>
                  <a:srgbClr val="0070C0"/>
                </a:solidFill>
              </a:rPr>
              <a:t>interesting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point</a:t>
            </a:r>
            <a:r>
              <a:rPr lang="tr-TR" dirty="0">
                <a:solidFill>
                  <a:srgbClr val="0070C0"/>
                </a:solidFill>
              </a:rPr>
              <a:t> here is, </a:t>
            </a:r>
            <a:r>
              <a:rPr lang="tr-TR" dirty="0" err="1">
                <a:solidFill>
                  <a:srgbClr val="0070C0"/>
                </a:solidFill>
              </a:rPr>
              <a:t>house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to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males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from</a:t>
            </a:r>
            <a:r>
              <a:rPr lang="tr-TR" dirty="0">
                <a:solidFill>
                  <a:srgbClr val="0070C0"/>
                </a:solidFill>
              </a:rPr>
              <a:t> 2017 </a:t>
            </a:r>
            <a:r>
              <a:rPr lang="tr-TR" dirty="0" err="1">
                <a:solidFill>
                  <a:srgbClr val="0070C0"/>
                </a:solidFill>
              </a:rPr>
              <a:t>through</a:t>
            </a:r>
            <a:r>
              <a:rPr lang="tr-TR" dirty="0">
                <a:solidFill>
                  <a:srgbClr val="0070C0"/>
                </a:solidFill>
              </a:rPr>
              <a:t> 2018 is </a:t>
            </a:r>
            <a:r>
              <a:rPr lang="tr-TR" dirty="0" err="1">
                <a:solidFill>
                  <a:srgbClr val="0070C0"/>
                </a:solidFill>
              </a:rPr>
              <a:t>decreasing</a:t>
            </a:r>
            <a:r>
              <a:rPr lang="tr-TR" dirty="0">
                <a:solidFill>
                  <a:srgbClr val="0070C0"/>
                </a:solidFill>
              </a:rPr>
              <a:t>, </a:t>
            </a:r>
          </a:p>
          <a:p>
            <a:pPr algn="l">
              <a:lnSpc>
                <a:spcPct val="120000"/>
              </a:lnSpc>
              <a:defRPr sz="4000" spc="-79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>
                <a:solidFill>
                  <a:srgbClr val="0070C0"/>
                </a:solidFill>
              </a:rPr>
              <a:t>altough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to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female</a:t>
            </a:r>
            <a:r>
              <a:rPr lang="tr-TR" dirty="0">
                <a:solidFill>
                  <a:srgbClr val="0070C0"/>
                </a:solidFill>
              </a:rPr>
              <a:t> in </a:t>
            </a:r>
            <a:r>
              <a:rPr lang="tr-TR" dirty="0" err="1">
                <a:solidFill>
                  <a:srgbClr val="0070C0"/>
                </a:solidFill>
              </a:rPr>
              <a:t>same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period</a:t>
            </a:r>
            <a:r>
              <a:rPr lang="tr-TR" dirty="0">
                <a:solidFill>
                  <a:srgbClr val="0070C0"/>
                </a:solidFill>
              </a:rPr>
              <a:t> is </a:t>
            </a:r>
            <a:r>
              <a:rPr lang="tr-TR" dirty="0" err="1">
                <a:solidFill>
                  <a:srgbClr val="0070C0"/>
                </a:solidFill>
              </a:rPr>
              <a:t>increasing</a:t>
            </a:r>
            <a:r>
              <a:rPr lang="tr-TR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  <p:graphicFrame>
        <p:nvGraphicFramePr>
          <p:cNvPr id="180" name="2D Pie Chart"/>
          <p:cNvGraphicFramePr/>
          <p:nvPr>
            <p:extLst>
              <p:ext uri="{D42A27DB-BD31-4B8C-83A1-F6EECF244321}">
                <p14:modId xmlns:p14="http://schemas.microsoft.com/office/powerpoint/2010/main" val="690957446"/>
              </p:ext>
            </p:extLst>
          </p:nvPr>
        </p:nvGraphicFramePr>
        <p:xfrm>
          <a:off x="13478383" y="3261576"/>
          <a:ext cx="9617069" cy="8470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5" name="$465 LOREM"/>
          <p:cNvSpPr txBox="1"/>
          <p:nvPr/>
        </p:nvSpPr>
        <p:spPr>
          <a:xfrm>
            <a:off x="1905000" y="3294609"/>
            <a:ext cx="9710991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12000" b="1" spc="-360">
                <a:solidFill>
                  <a:srgbClr val="F3C05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$ </a:t>
            </a:r>
            <a:r>
              <a:rPr lang="tr-TR" dirty="0" err="1">
                <a:solidFill>
                  <a:srgbClr val="F09FF0"/>
                </a:solidFill>
              </a:rPr>
              <a:t>pink</a:t>
            </a:r>
            <a:r>
              <a:rPr lang="tr-TR" dirty="0"/>
              <a:t> </a:t>
            </a:r>
            <a:r>
              <a:rPr lang="tr-TR" dirty="0" err="1"/>
              <a:t>dollars</a:t>
            </a:r>
            <a:r>
              <a:rPr lang="tr-TR" dirty="0"/>
              <a:t>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6" name="Nulla gravida dui quis est tincidunt, vel…"/>
          <p:cNvSpPr txBox="1"/>
          <p:nvPr/>
        </p:nvSpPr>
        <p:spPr>
          <a:xfrm>
            <a:off x="1905000" y="5248432"/>
            <a:ext cx="10467975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 anchor="ctr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Balıkesir 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female</a:t>
            </a:r>
            <a:r>
              <a:rPr lang="tr-TR" dirty="0"/>
              <a:t> </a:t>
            </a:r>
            <a:r>
              <a:rPr lang="tr-TR" dirty="0" err="1"/>
              <a:t>owners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cities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Canakkale</a:t>
            </a:r>
            <a:r>
              <a:rPr lang="tr-TR" dirty="0"/>
              <a:t> </a:t>
            </a:r>
            <a:r>
              <a:rPr lang="tr-TR" dirty="0" err="1"/>
              <a:t>follows</a:t>
            </a:r>
            <a:r>
              <a:rPr lang="tr-TR" dirty="0"/>
              <a:t>.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Ege, Marmara </a:t>
            </a:r>
            <a:r>
              <a:rPr lang="tr-TR" dirty="0" err="1"/>
              <a:t>and</a:t>
            </a:r>
            <a:r>
              <a:rPr lang="tr-TR" dirty="0"/>
              <a:t> Akdeniz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regions</a:t>
            </a:r>
            <a:r>
              <a:rPr lang="tr-TR" dirty="0"/>
              <a:t>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has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female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 </a:t>
            </a:r>
            <a:r>
              <a:rPr lang="tr-TR" dirty="0" err="1"/>
              <a:t>owner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4E85-9D9D-0544-B237-D15BF6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1" y="3294609"/>
            <a:ext cx="11848276" cy="84630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7" name="Lorem ipsum dolor sit amet,…"/>
          <p:cNvSpPr txBox="1"/>
          <p:nvPr/>
        </p:nvSpPr>
        <p:spPr>
          <a:xfrm>
            <a:off x="10839460" y="2310159"/>
            <a:ext cx="12579597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House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Sales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to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foreigners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per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year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9" name="Class aptent taciti sociosqu ad litora torquent per…"/>
          <p:cNvSpPr txBox="1"/>
          <p:nvPr/>
        </p:nvSpPr>
        <p:spPr>
          <a:xfrm>
            <a:off x="10839460" y="4503900"/>
            <a:ext cx="13334994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>
                <a:sym typeface="Helvetica Neue Light"/>
              </a:rPr>
              <a:t>House </a:t>
            </a:r>
            <a:r>
              <a:rPr lang="tr-TR" sz="4000" dirty="0" err="1">
                <a:sym typeface="Helvetica Neue Light"/>
              </a:rPr>
              <a:t>sales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to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foreigners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between</a:t>
            </a:r>
            <a:r>
              <a:rPr lang="tr-TR" sz="4000" dirty="0">
                <a:sym typeface="Helvetica Neue Light"/>
              </a:rPr>
              <a:t> 2017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2018 is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remarkable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increased</a:t>
            </a:r>
            <a:r>
              <a:rPr lang="tr-TR" sz="4000" dirty="0">
                <a:sym typeface="Helvetica Neue Light"/>
              </a:rPr>
              <a:t>. Since 2019 </a:t>
            </a:r>
            <a:r>
              <a:rPr lang="tr-TR" sz="4000" dirty="0" err="1">
                <a:sym typeface="Helvetica Neue Light"/>
              </a:rPr>
              <a:t>November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December</a:t>
            </a:r>
            <a:r>
              <a:rPr lang="tr-TR" sz="4000" dirty="0">
                <a:sym typeface="Helvetica Neue Light"/>
              </a:rPr>
              <a:t>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sales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could</a:t>
            </a:r>
            <a:r>
              <a:rPr lang="tr-TR" sz="4000" dirty="0">
                <a:sym typeface="Helvetica Neue Light"/>
              </a:rPr>
              <a:t> not be </a:t>
            </a:r>
            <a:r>
              <a:rPr lang="tr-TR" sz="4000" dirty="0" err="1">
                <a:sym typeface="Helvetica Neue Light"/>
              </a:rPr>
              <a:t>reflected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into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this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analysis</a:t>
            </a:r>
            <a:r>
              <a:rPr lang="tr-TR" sz="4000" dirty="0">
                <a:sym typeface="Helvetica Neue Light"/>
              </a:rPr>
              <a:t>,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the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change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between</a:t>
            </a:r>
            <a:r>
              <a:rPr lang="tr-TR" sz="4000" dirty="0">
                <a:sym typeface="Helvetica Neue Light"/>
              </a:rPr>
              <a:t> 2018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2019 </a:t>
            </a:r>
            <a:r>
              <a:rPr lang="tr-TR" sz="4000" dirty="0" err="1">
                <a:sym typeface="Helvetica Neue Light"/>
              </a:rPr>
              <a:t>could</a:t>
            </a:r>
            <a:r>
              <a:rPr lang="tr-TR" sz="4000" dirty="0">
                <a:sym typeface="Helvetica Neue Light"/>
              </a:rPr>
              <a:t> not be </a:t>
            </a:r>
            <a:r>
              <a:rPr lang="tr-TR" sz="4000" dirty="0" err="1">
                <a:sym typeface="Helvetica Neue Light"/>
              </a:rPr>
              <a:t>determined</a:t>
            </a:r>
            <a:r>
              <a:rPr lang="tr-TR" sz="4000" dirty="0">
                <a:sym typeface="Helvetica Neue Light"/>
              </a:rPr>
              <a:t>.</a:t>
            </a:r>
            <a:endParaRPr dirty="0"/>
          </a:p>
        </p:txBody>
      </p:sp>
      <p:pic>
        <p:nvPicPr>
          <p:cNvPr id="210" name="shutterstock_1056953078.jpg" descr="shutterstock_1056953078.jpg"/>
          <p:cNvPicPr>
            <a:picLocks noChangeAspect="1"/>
          </p:cNvPicPr>
          <p:nvPr/>
        </p:nvPicPr>
        <p:blipFill>
          <a:blip r:embed="rId2">
            <a:extLst/>
          </a:blip>
          <a:srcRect l="28136" t="11698" r="28136" b="709"/>
          <a:stretch>
            <a:fillRect/>
          </a:stretch>
        </p:blipFill>
        <p:spPr>
          <a:xfrm>
            <a:off x="0" y="0"/>
            <a:ext cx="989538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51345-330C-1149-AF1E-E35028BE5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8" y="1285710"/>
            <a:ext cx="8915399" cy="7743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17F74-9C41-1444-9E8E-4D2085E5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60" y="8454500"/>
            <a:ext cx="5619740" cy="38756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49" name="Lorem ipsum dolor sit amet,…"/>
          <p:cNvSpPr txBox="1"/>
          <p:nvPr/>
        </p:nvSpPr>
        <p:spPr>
          <a:xfrm>
            <a:off x="1019175" y="2345653"/>
            <a:ext cx="1002992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6000" dirty="0" err="1"/>
              <a:t>Sales</a:t>
            </a:r>
            <a:r>
              <a:rPr lang="tr-TR" sz="6000" dirty="0"/>
              <a:t> </a:t>
            </a:r>
            <a:r>
              <a:rPr lang="tr-TR" sz="6000" dirty="0" err="1"/>
              <a:t>numbers</a:t>
            </a:r>
            <a:r>
              <a:rPr lang="tr-TR" sz="6000" dirty="0"/>
              <a:t> </a:t>
            </a:r>
            <a:r>
              <a:rPr lang="tr-TR" sz="6000" dirty="0" err="1"/>
              <a:t>to</a:t>
            </a:r>
            <a:r>
              <a:rPr lang="tr-TR" sz="6000" dirty="0"/>
              <a:t> </a:t>
            </a:r>
            <a:r>
              <a:rPr lang="tr-TR" sz="6000" dirty="0" err="1"/>
              <a:t>foreigners</a:t>
            </a:r>
            <a:r>
              <a:rPr lang="tr-TR" sz="6000" dirty="0"/>
              <a:t> </a:t>
            </a:r>
            <a:r>
              <a:rPr lang="tr-TR" sz="6000" dirty="0" err="1"/>
              <a:t>are</a:t>
            </a:r>
            <a:r>
              <a:rPr lang="tr-TR" sz="6000" dirty="0"/>
              <a:t> </a:t>
            </a: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6000" dirty="0" err="1"/>
              <a:t>analyzed</a:t>
            </a:r>
            <a:r>
              <a:rPr lang="tr-TR" sz="6000" dirty="0"/>
              <a:t> </a:t>
            </a:r>
            <a:r>
              <a:rPr lang="tr-TR" sz="6000" dirty="0" err="1"/>
              <a:t>for</a:t>
            </a:r>
            <a:r>
              <a:rPr lang="tr-TR" sz="6000" dirty="0"/>
              <a:t> </a:t>
            </a:r>
            <a:r>
              <a:rPr lang="tr-TR" sz="6000" dirty="0" err="1"/>
              <a:t>several</a:t>
            </a:r>
            <a:r>
              <a:rPr lang="tr-TR" sz="6000" dirty="0"/>
              <a:t> </a:t>
            </a:r>
            <a:r>
              <a:rPr lang="tr-TR" sz="6000" dirty="0" err="1"/>
              <a:t>cities</a:t>
            </a:r>
            <a:r>
              <a:rPr lang="tr-TR" sz="6000" dirty="0"/>
              <a:t>.</a:t>
            </a:r>
          </a:p>
        </p:txBody>
      </p:sp>
      <p:sp>
        <p:nvSpPr>
          <p:cNvPr id="150" name="Lorem ipsum dolor sit amet, consectetur adipiscing elit.…"/>
          <p:cNvSpPr txBox="1"/>
          <p:nvPr/>
        </p:nvSpPr>
        <p:spPr>
          <a:xfrm>
            <a:off x="1019175" y="5196656"/>
            <a:ext cx="7153275" cy="228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seasons</a:t>
            </a:r>
            <a:r>
              <a:rPr lang="tr-TR" dirty="0"/>
              <a:t> as </a:t>
            </a:r>
            <a:r>
              <a:rPr lang="tr-TR" dirty="0" err="1"/>
              <a:t>well</a:t>
            </a:r>
            <a:r>
              <a:rPr lang="tr-TR" dirty="0"/>
              <a:t>.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B8884-9372-5E45-9299-1F947F4BE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675" y="2535209"/>
            <a:ext cx="11303370" cy="899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0D5BE-3CF2-FA45-8333-5A57A3A4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6916803"/>
            <a:ext cx="11277700" cy="52037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D7A4E-B488-A541-A392-B40E12E90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10841"/>
            <a:ext cx="12115799" cy="8654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3DEF7-3278-1245-AFB1-CB34FE35C8DD}"/>
              </a:ext>
            </a:extLst>
          </p:cNvPr>
          <p:cNvSpPr/>
          <p:nvPr/>
        </p:nvSpPr>
        <p:spPr>
          <a:xfrm>
            <a:off x="1000125" y="11669454"/>
            <a:ext cx="21459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plot</a:t>
            </a:r>
            <a:r>
              <a:rPr lang="tr-TR" dirty="0"/>
              <a:t> </a:t>
            </a:r>
            <a:r>
              <a:rPr lang="tr-TR" dirty="0" err="1"/>
              <a:t>states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seasons</a:t>
            </a:r>
            <a:r>
              <a:rPr lang="tr-TR" dirty="0"/>
              <a:t> </a:t>
            </a:r>
            <a:r>
              <a:rPr lang="tr-TR" dirty="0" err="1"/>
              <a:t>doesn't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impact</a:t>
            </a:r>
            <a:r>
              <a:rPr lang="tr-TR" dirty="0"/>
              <a:t> on </a:t>
            </a:r>
            <a:r>
              <a:rPr lang="tr-TR" dirty="0" err="1"/>
              <a:t>house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63D0D-5B9D-2841-9EF6-52D1EE66D48F}"/>
              </a:ext>
            </a:extLst>
          </p:cNvPr>
          <p:cNvSpPr txBox="1"/>
          <p:nvPr/>
        </p:nvSpPr>
        <p:spPr>
          <a:xfrm>
            <a:off x="1764921" y="1400977"/>
            <a:ext cx="12206865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sales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amount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change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by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season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414</Words>
  <Application>Microsoft Macintosh PowerPoint</Application>
  <PresentationFormat>Custom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Baghdad</vt:lpstr>
      <vt:lpstr>Calibri</vt:lpstr>
      <vt:lpstr>Helvetica</vt:lpstr>
      <vt:lpstr>Helvetica Light</vt:lpstr>
      <vt:lpstr>Helvetica Neue</vt:lpstr>
      <vt:lpstr>Helvetica Neue Light</vt:lpstr>
      <vt:lpstr>Helvetica Neue Medium</vt:lpstr>
      <vt:lpstr>SFMono-Regular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31</cp:revision>
  <cp:lastPrinted>2019-12-10T23:34:12Z</cp:lastPrinted>
  <dcterms:modified xsi:type="dcterms:W3CDTF">2019-12-11T10:58:52Z</dcterms:modified>
</cp:coreProperties>
</file>